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12192000"/>
  <p:custDataLst>
    <p:tags r:id="rId3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a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23.xml"/><Relationship Id="rId3" Type="http://schemas.openxmlformats.org/officeDocument/2006/relationships/slide" Target="slide14.xml"/><Relationship Id="rId2" Type="http://schemas.openxmlformats.org/officeDocument/2006/relationships/image" Target="../media/image8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6cba33a4?pid=d5daa1e1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22_1#30bbc076d?pid=06cba33a4&amp;color=0,0,0&amp;vtp=1&amp;bbb=1"/>
          <p:cNvSpPr/>
          <p:nvPr/>
        </p:nvSpPr>
        <p:spPr>
          <a:xfrm>
            <a:off x="612648" y="1190317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关于点电荷的说法，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23_1#30bbc076d.bracket?pid=06cba33a4&amp;color=0,0,0&amp;vpa=12&amp;vtp=1"/>
          <p:cNvSpPr/>
          <p:nvPr/>
        </p:nvSpPr>
        <p:spPr>
          <a:xfrm>
            <a:off x="6314155" y="1176982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5_BD.24_1#30bbc076d.choices?pid=06cba33a4&amp;color=0,0,0&amp;vtp=1&amp;bbb=1"/>
          <p:cNvSpPr/>
          <p:nvPr/>
        </p:nvSpPr>
        <p:spPr>
          <a:xfrm>
            <a:off x="612648" y="1822513"/>
            <a:ext cx="10963656" cy="24967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只有体积小的带电体，才能看作点电荷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体积很大的带电体一定不能看作点电荷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点电荷不存在，它只是一种理想化的物理模型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点电荷一定是电荷量很小的电荷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30bbc076d?pid=06cba33a4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带电体能否看成点电荷，与带电体的形状、体积大小无关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，当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带电体的形状、大小及电荷分布状况对所研究问题的影响可以忽略不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计时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，带电体就可以看成点电荷；反之，则不可以看成点电荷，故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错误。点电荷只是一种理想化的物理模型，它不是真实存在的，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故C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。点电荷不一定是电荷量很小的电荷，故D错误。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94234768d?pid=06cba33a4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（2024北京顺义牛栏山一中高二月考）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关于库仑定律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，下列说法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正确的是(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C_5_AN.27_1#94234768d.bracket?pid=06cba33a4&amp;color=0,0,0&amp;vpa=13&amp;vtp=1"/>
          <p:cNvSpPr/>
          <p:nvPr/>
        </p:nvSpPr>
        <p:spPr>
          <a:xfrm>
            <a:off x="2400967" y="1102365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8_1#94234768d.choices?pid=06cba33a4&amp;color=0,0,0&amp;vtp=1&amp;bbb=1&amp;hb=1"/>
              <p:cNvSpPr/>
              <p:nvPr/>
            </p:nvSpPr>
            <p:spPr>
              <a:xfrm>
                <a:off x="612648" y="1744413"/>
                <a:ext cx="10963656" cy="3792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库仑定律适用于点电荷，点电荷其实就是体积很小的带电体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根据库仑定律知当两个带电体间的距离趋近于零时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，库仑力将趋向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无穷大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带电荷量分别为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相互作用时，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受到的静电力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受到的静电力的3倍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库仑定律适用于在真空中两个静止点电荷之间静电力的计算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28_1#94234768d.choices?pid=06cba33a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44413"/>
                <a:ext cx="10963656" cy="3792157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2" b="-1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94234768d?pid=06cba33a4&amp;color=0,0,0&amp;vtp=1&amp;bt=1&amp;bbb=1&amp;hb=1"/>
              <p:cNvSpPr/>
              <p:nvPr/>
            </p:nvSpPr>
            <p:spPr>
              <a:xfrm>
                <a:off x="612648" y="468000"/>
                <a:ext cx="10963656" cy="51017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库仑定律的适用条件是真空中静止的点电荷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，如果带电体的形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、大小以及电荷分布对研究的问题可以忽略不计时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，则可将它看作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点电荷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，与带电体的体积无关，故A错误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；当两个带电体间的距离趋近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于零时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，带电体不能看作点电荷，此时库仑定律不再适用，选项B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错误；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两个电荷间的库仑力是相互作用力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，即带电荷量分别为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A、B相互作用时，B受到的静电力与A受到的静电力等大反向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，选项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错误；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库仑定律适用于在真空中两个静止点电荷之间静电力的计算，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29_1#94234768d?pid=06cba33a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01717"/>
              </a:xfrm>
              <a:prstGeom prst="rect">
                <a:avLst/>
              </a:prstGeom>
              <a:blipFill rotWithShape="1">
                <a:blip r:embed="rId1"/>
                <a:stretch>
                  <a:fillRect l="-5" r="-3612" b="-1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b886793b.fixed?pid=d93bc487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库仑的实验</a:t>
            </a:r>
            <a:endParaRPr lang="en-US" altLang="zh-CN" sz="4000" dirty="0"/>
          </a:p>
        </p:txBody>
      </p:sp>
      <p:sp>
        <p:nvSpPr>
          <p:cNvPr id="3" name="C_3#ab886793b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57a6c343?pid=ab886793b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64c250566?sp=1&amp;pid=457a6c343&amp;color=0,0,0&amp;vtp=1&amp;bbb=1"/>
          <p:cNvSpPr/>
          <p:nvPr/>
        </p:nvSpPr>
        <p:spPr>
          <a:xfrm>
            <a:off x="612648" y="118970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1.实验装置及原理：</a:t>
            </a:r>
            <a:endParaRPr lang="en-US" altLang="zh-CN" sz="2800" dirty="0"/>
          </a:p>
        </p:txBody>
      </p:sp>
      <p:pic>
        <p:nvPicPr>
          <p:cNvPr id="4" name="P_5_BD#64c250566?pid=457a6c343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885950"/>
            <a:ext cx="1581912" cy="338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64c250566?pid=457a6c343&amp;color=0,0,0&amp;vtp=1&amp;bt=1&amp;bbb=1&amp;hb=1"/>
          <p:cNvSpPr/>
          <p:nvPr/>
        </p:nvSpPr>
        <p:spPr>
          <a:xfrm>
            <a:off x="612648" y="466344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库仑做实验用的装置叫作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如图所示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，细银丝的下端悬挂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一根绝缘棒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，棒的一端是一个小球A，另一端通过物体B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使绝缘棒平衡，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悬丝处于自然状态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。把另一个带电金属小球C插入容器并使它接触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A与C带同种电荷。将C和A分开，再使C靠近A，A和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C之间的作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用力使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A远离。扭转悬丝，使A回到初始位置并静止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，通过悬丝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可以比较力的大小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P_5_AN.30_1#64c250566.blank?pid=457a6c343&amp;color=0,0,0&amp;vpa=14&amp;vtp=1&amp;bbb=1"/>
          <p:cNvSpPr/>
          <p:nvPr/>
        </p:nvSpPr>
        <p:spPr>
          <a:xfrm>
            <a:off x="4534566" y="435864"/>
            <a:ext cx="1687513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库仑扭秤</a:t>
            </a:r>
            <a:endParaRPr lang="en-US" altLang="zh-CN" sz="2800" dirty="0"/>
          </a:p>
        </p:txBody>
      </p:sp>
      <p:sp>
        <p:nvSpPr>
          <p:cNvPr id="4" name="P_5_AN.31_1#64c250566.blank?pid=457a6c343&amp;color=0,0,0&amp;vpa=15&amp;vtp=1&amp;bbb=1&amp;hb=1"/>
          <p:cNvSpPr/>
          <p:nvPr/>
        </p:nvSpPr>
        <p:spPr>
          <a:xfrm>
            <a:off x="612648" y="3026664"/>
            <a:ext cx="10963656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扭转的角度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5_BD#64c250566?sp=1&amp;pid=457a6c343&amp;color=0,0,0&amp;vtp=1&amp;bt=1&amp;bbb=1"/>
              <p:cNvSpPr/>
              <p:nvPr/>
            </p:nvSpPr>
            <p:spPr>
              <a:xfrm>
                <a:off x="612648" y="468000"/>
                <a:ext cx="10963656" cy="44438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.实验结论</a:t>
                </a:r>
                <a:endParaRPr lang="en-US" altLang="zh-CN" sz="2800" b="1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（1）改变A和C之间的距离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，得出力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与距离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成反比，即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∝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（2）改变A和C的带电荷量，得出力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与电荷量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成正比，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∝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库仑定律表达式：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其中静电力常量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m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C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5_BD#64c250566?sp=1&amp;pid=457a6c34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43857"/>
              </a:xfrm>
              <a:prstGeom prst="rect">
                <a:avLst/>
              </a:prstGeom>
              <a:blipFill rotWithShape="1">
                <a:blip r:embed="rId1"/>
                <a:stretch>
                  <a:fillRect l="-5" r="-3009" b="-1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32_1#64c250566.blank?pid=457a6c343&amp;color=0,0,0&amp;vpa=16&amp;vtp=1&amp;bbb=1"/>
          <p:cNvSpPr/>
          <p:nvPr/>
        </p:nvSpPr>
        <p:spPr>
          <a:xfrm>
            <a:off x="8282020" y="10852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二次方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5_AN.33_1#64c250566.blank?pid=457a6c343&amp;color=0,0,0&amp;vpa=17&amp;vtp=1&amp;bbb=1&amp;rh=48.6"/>
              <p:cNvSpPr/>
              <p:nvPr/>
            </p:nvSpPr>
            <p:spPr>
              <a:xfrm>
                <a:off x="1228598" y="1669802"/>
                <a:ext cx="458407" cy="6107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P_5_AN.33_1#64c250566.blank?pid=457a6c343&amp;color=0,0,0&amp;vpa=17&amp;vtp=1&amp;bbb=1&amp;rh=48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598" y="1669802"/>
                <a:ext cx="458407" cy="610743"/>
              </a:xfrm>
              <a:prstGeom prst="rect">
                <a:avLst/>
              </a:prstGeom>
              <a:blipFill rotWithShape="1">
                <a:blip r:embed="rId2"/>
                <a:stretch>
                  <a:fillRect l="-111" t="-63" r="97" b="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5_AN.34_1#64c250566.blank?pid=457a6c343&amp;color=0,0,0&amp;vpa=18&amp;vtp=1&amp;bbb=1"/>
          <p:cNvSpPr/>
          <p:nvPr/>
        </p:nvSpPr>
        <p:spPr>
          <a:xfrm>
            <a:off x="9331102" y="2380620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乘积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5_AN.35_1#64c250566.blank?pid=457a6c343&amp;color=0,0,0&amp;vpa=19&amp;vtp=1&amp;bbb=1"/>
              <p:cNvSpPr/>
              <p:nvPr/>
            </p:nvSpPr>
            <p:spPr>
              <a:xfrm>
                <a:off x="1609598" y="3151193"/>
                <a:ext cx="950214" cy="4028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𝒒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𝒒</m:t>
                        </m:r>
                      </m:e>
                      <m: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5_AN.35_1#64c250566.blank?pid=457a6c343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9598" y="3151193"/>
                <a:ext cx="950214" cy="402844"/>
              </a:xfrm>
              <a:prstGeom prst="rect">
                <a:avLst/>
              </a:prstGeom>
              <a:blipFill rotWithShape="1">
                <a:blip r:embed="rId3"/>
                <a:stretch>
                  <a:fillRect l="-53" t="-80" r="13" b="-7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_5_AN.36_1#64c250566.blank?pid=457a6c343&amp;color=0,0,0&amp;vpa=20&amp;vtp=1&amp;bbb=1&amp;rh=48.6"/>
              <p:cNvSpPr/>
              <p:nvPr/>
            </p:nvSpPr>
            <p:spPr>
              <a:xfrm>
                <a:off x="4330574" y="3660209"/>
                <a:ext cx="1047496" cy="56083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𝒌</m:t>
                    </m:r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𝒒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𝒒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楷体" panose="02010609060101010101" pitchFamily="34" charset="-122"/>
                                <a:cs typeface="Times New Roman" panose="020206030504050203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P_5_AN.36_1#64c250566.blank?pid=457a6c343&amp;color=0,0,0&amp;vpa=20&amp;vtp=1&amp;bbb=1&amp;rh=48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574" y="3660209"/>
                <a:ext cx="1047496" cy="560832"/>
              </a:xfrm>
              <a:prstGeom prst="rect">
                <a:avLst/>
              </a:prstGeom>
              <a:blipFill rotWithShape="1">
                <a:blip r:embed="rId4"/>
                <a:stretch>
                  <a:fillRect l="-49" t="-12" r="24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P_5_AN.37_1#64c250566.blank?pid=457a6c343&amp;color=0,0,0&amp;vpa=21&amp;vtp=1&amp;bbb=1"/>
              <p:cNvSpPr/>
              <p:nvPr/>
            </p:nvSpPr>
            <p:spPr>
              <a:xfrm>
                <a:off x="8826056" y="3790829"/>
                <a:ext cx="1746441" cy="4314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𝟗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𝟎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anose="02010609060101010101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1" name="P_5_AN.37_1#64c250566.blank?pid=457a6c343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056" y="3790829"/>
                <a:ext cx="1746441" cy="431419"/>
              </a:xfrm>
              <a:prstGeom prst="rect">
                <a:avLst/>
              </a:prstGeom>
              <a:blipFill rotWithShape="1">
                <a:blip r:embed="rId5"/>
                <a:stretch>
                  <a:fillRect l="-11" t="-119" r="22" b="-8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5c19a944?pid=457a6c34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38_1#9179c130b?pid=55c19a944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实验中怎么改变小球的电荷量？</a:t>
            </a:r>
            <a:endParaRPr lang="en-US" altLang="zh-CN" sz="2800" dirty="0"/>
          </a:p>
        </p:txBody>
      </p:sp>
      <p:sp>
        <p:nvSpPr>
          <p:cNvPr id="4" name="QO_6_AN.39_1#9179c130b?pid=55c19a944&amp;color=0,0,0&amp;vtp=1&amp;bbb=1&amp;hb=1"/>
          <p:cNvSpPr/>
          <p:nvPr/>
        </p:nvSpPr>
        <p:spPr>
          <a:xfrm>
            <a:off x="612648" y="178231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两个完全相同的金属小球,一个带电，一个不带电，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互相接触后，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电荷量平分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O_6_BD.40_1#2746b2542?pid=55c19a944&amp;color=0,0,0&amp;vtp=1&amp;bbb=1"/>
          <p:cNvSpPr/>
          <p:nvPr/>
        </p:nvSpPr>
        <p:spPr>
          <a:xfrm>
            <a:off x="612648" y="3061843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实验过程中应用了哪些思想方法？</a:t>
            </a:r>
            <a:endParaRPr lang="en-US" altLang="zh-CN" sz="2800" dirty="0"/>
          </a:p>
        </p:txBody>
      </p:sp>
      <p:sp>
        <p:nvSpPr>
          <p:cNvPr id="6" name="QO_6_AN.41_1#2746b2542?pid=55c19a944&amp;color=0,0,0&amp;vtp=1&amp;bbb=1"/>
          <p:cNvSpPr/>
          <p:nvPr/>
        </p:nvSpPr>
        <p:spPr>
          <a:xfrm>
            <a:off x="612648" y="370573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控制变量法和放大法。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561b9162?pid=ab886793b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B_5_BD.42_1#fe6caaa24?iti=1&amp;htil=1&amp;pid=5561b9162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84331" y="1200012"/>
            <a:ext cx="1581912" cy="33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42_2#fe6caaa24?iti=1&amp;htil=1&amp;pid=5561b9162&amp;color=0,0,0&amp;vtp=1&amp;bbb=1"/>
          <p:cNvSpPr/>
          <p:nvPr/>
        </p:nvSpPr>
        <p:spPr>
          <a:xfrm>
            <a:off x="9410012" y="4637140"/>
            <a:ext cx="2130552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扭秤实验装置</a:t>
            </a:r>
            <a:endParaRPr lang="en-US" altLang="zh-CN" sz="2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42_3#fe6caaa24?htil=1&amp;sp=1&amp;pid=5561b9162&amp;color=0,0,0&amp;vtp=1&amp;bbb=1&amp;hb=1"/>
              <p:cNvSpPr/>
              <p:nvPr/>
            </p:nvSpPr>
            <p:spPr>
              <a:xfrm>
                <a:off x="612648" y="1181724"/>
                <a:ext cx="8741664" cy="3144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如图所示，库仑做实验用的装置叫作库仑扭秤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。已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知悬丝转动的角度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的大小成正比。若仅将A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、C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间的距离增为原来的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2倍，则悬丝转动的角度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8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若仅将C的电荷量增为原来的2倍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，则悬丝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转动的角度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</a:t>
                </a:r>
                <a:r>
                  <a:rPr lang="en-US" altLang="zh-CN" sz="28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B_5_BD.42_3#fe6caaa24?htil=1&amp;sp=1&amp;pid=5561b916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741664" cy="3144457"/>
              </a:xfrm>
              <a:prstGeom prst="rect">
                <a:avLst/>
              </a:prstGeom>
              <a:blipFill rotWithShape="1">
                <a:blip r:embed="rId2"/>
                <a:stretch>
                  <a:fillRect l="-6" t="-20" r="-64" b="-2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43_1#fe6caaa24.blank?pid=5561b9162&amp;color=0,0,0&amp;vpa=22&amp;vtp=1&amp;bbb=1&amp;rh=48.6&amp;hb=1"/>
              <p:cNvSpPr/>
              <p:nvPr/>
            </p:nvSpPr>
            <p:spPr>
              <a:xfrm>
                <a:off x="612648" y="2439024"/>
                <a:ext cx="8741664" cy="122034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845"/>
                  </a:lnSpc>
                </a:pPr>
                <a:r>
                  <a:rPr lang="en-US" altLang="zh-CN" sz="2800" b="1" i="0">
                    <a:solidFill>
                      <a:srgbClr val="FF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                                        </a:t>
                </a:r>
                <a:r>
                  <a:rPr lang="en-US" altLang="zh-CN" sz="2800" b="1" i="0">
                    <a:solidFill>
                      <a:srgbClr val="FF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34" charset="-122"/>
                            <a:cs typeface="Times New Roman" panose="02020603050405020304" pitchFamily="34" charset="-12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B_5_AN.43_1#fe6caaa24.blank?pid=5561b9162&amp;color=0,0,0&amp;vpa=22&amp;vtp=1&amp;bbb=1&amp;rh=48.6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439024"/>
                <a:ext cx="8741664" cy="1220343"/>
              </a:xfrm>
              <a:prstGeom prst="rect">
                <a:avLst/>
              </a:prstGeom>
              <a:blipFill rotWithShape="1">
                <a:blip r:embed="rId3"/>
                <a:stretch>
                  <a:fillRect l="-6" t="-51" r="1" b="-7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44_1#fe6caaa24.blank?pid=5561b9162&amp;color=0,0,0&amp;vpa=23&amp;vtp=1&amp;bbb=1"/>
          <p:cNvSpPr/>
          <p:nvPr/>
        </p:nvSpPr>
        <p:spPr>
          <a:xfrm>
            <a:off x="3157886" y="3721089"/>
            <a:ext cx="293687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增加为原来的2倍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93bc4876.fixed?pid=94e658986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第九章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静电场及其应用</a:t>
            </a:r>
            <a:endParaRPr lang="en-US" altLang="zh-CN" sz="4000" dirty="0"/>
          </a:p>
        </p:txBody>
      </p:sp>
      <p:sp>
        <p:nvSpPr>
          <p:cNvPr id="3" name="C_2#d93bc487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d93bc4876.fixed?pid=94e658986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库仑定律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5_1#fe6caaa24?pid=5561b9162&amp;color=0,0,0&amp;vtp=1&amp;bt=1&amp;bbb=1&amp;hb=1"/>
              <p:cNvSpPr/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若仅将A、C间的距离增为原来的2倍，由于力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成反比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变为原来的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，则悬丝转动的角度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将减小为原来的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。若仅将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电荷量增为原来的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2倍，由于力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的乘积成正比，故力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变为原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来的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2倍，则悬丝转动的角度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将增加为原来的2倍。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B_5_AS.45_1#fe6caaa24?pid=5561b916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r="-484" b="-2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e5cbd8aa?sp=1&amp;pid=5561b916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46_1#0ac717aa2?htil=2&amp;pid=5e5cbd8aa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0683" y="1153541"/>
            <a:ext cx="1545336" cy="331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6_2#0ac717aa2?htil=2&amp;sp=1&amp;pid=5e5cbd8aa&amp;color=0,0,0&amp;vtp=1&amp;bbb=1&amp;hb=1"/>
              <p:cNvSpPr/>
              <p:nvPr/>
            </p:nvSpPr>
            <p:spPr>
              <a:xfrm>
                <a:off x="612648" y="1135253"/>
                <a:ext cx="9290304" cy="3144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（2024湖南永州一中高一期末）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如图为库仑扭秤，A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、C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为相同的两个小球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，当A的电荷量为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，C的电荷量为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、C间的距离为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时，A、C间的库仑力大小为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；让C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与A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接触后分开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，当C和A的距离为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时，A、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C间库仑力的大小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46_2#0ac717aa2?htil=2&amp;sp=1&amp;pid=5e5cbd8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9290304" cy="3144457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1" b="-2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47_1#0ac717aa2.bracket?pid=5e5cbd8aa&amp;color=0,0,0&amp;vpa=24&amp;vtp=1"/>
          <p:cNvSpPr/>
          <p:nvPr/>
        </p:nvSpPr>
        <p:spPr>
          <a:xfrm>
            <a:off x="1334166" y="3712718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48_1#0ac717aa2.choices?htil=2&amp;pid=5e5cbd8aa&amp;color=0,0,0&amp;vtp=1&amp;bbb=1"/>
              <p:cNvSpPr/>
              <p:nvPr/>
            </p:nvSpPr>
            <p:spPr>
              <a:xfrm>
                <a:off x="612648" y="4270375"/>
                <a:ext cx="9290304" cy="8183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000"/>
                  </a:lnSpc>
                  <a:tabLst>
                    <a:tab pos="2290445" algn="l"/>
                    <a:tab pos="4683125" algn="l"/>
                    <a:tab pos="70751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48_1#0ac717aa2.choices?htil=2&amp;pid=5e5cbd8a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70375"/>
                <a:ext cx="9290304" cy="818388"/>
              </a:xfrm>
              <a:prstGeom prst="rect">
                <a:avLst/>
              </a:prstGeom>
              <a:blipFill rotWithShape="1">
                <a:blip r:embed="rId3"/>
                <a:stretch>
                  <a:fillRect l="-5" r="1" b="-86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9_1#0ac717aa2?pid=5e5cbd8aa&amp;color=0,0,0&amp;vtp=1&amp;bt=1&amp;bbb=1&amp;hb=1"/>
              <p:cNvSpPr/>
              <p:nvPr/>
            </p:nvSpPr>
            <p:spPr>
              <a:xfrm>
                <a:off x="612648" y="466344"/>
                <a:ext cx="10963656" cy="170465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当A、C间距离为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C接触分开后各自的电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荷量均为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，所以A、C间的库仑力大小为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𝑞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𝑟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49_1#0ac717aa2?pid=5e5cbd8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704658"/>
              </a:xfrm>
              <a:prstGeom prst="rect">
                <a:avLst/>
              </a:prstGeom>
              <a:blipFill rotWithShape="1">
                <a:blip r:embed="rId1"/>
                <a:stretch>
                  <a:fillRect l="-5" t="-15" r="-4191" b="-13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8eccaf22.fixed?pid=d93bc487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静电力的计算</a:t>
            </a:r>
            <a:endParaRPr lang="en-US" altLang="zh-CN" sz="4000" dirty="0"/>
          </a:p>
        </p:txBody>
      </p:sp>
      <p:sp>
        <p:nvSpPr>
          <p:cNvPr id="3" name="C_3#d8eccaf2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02340e9a?pid=d8eccaf2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e104001fe?sp=1&amp;pid=202340e9a&amp;color=0,0,0&amp;vtp=1&amp;bbb=1&amp;h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微观粒子间的万有引力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库仑力。在研究微观带电粒子的相互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可以把万有引力忽略。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kumimoji="0" lang="en-US" altLang="zh-CN" sz="2800" b="1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实验表明，两个点电荷之间的作用力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第三个点电荷的存在而改变。</a:t>
            </a:r>
            <a:endParaRPr kumimoji="0" lang="en-US" altLang="zh-CN" sz="2800" b="0" i="0" u="none" strike="noStrike" kern="1200" cap="none" spc="-1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两个或两个以上点电荷对某一个点电荷的作用力，等于各点电荷单独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对这个点电荷的作用力的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50_1#e104001fe.blank?pid=202340e9a&amp;color=0,0,0&amp;vpa=25&amp;vtp=1&amp;bbb=1"/>
          <p:cNvSpPr/>
          <p:nvPr/>
        </p:nvSpPr>
        <p:spPr>
          <a:xfrm>
            <a:off x="4445666" y="11512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远小于</a:t>
            </a:r>
            <a:endParaRPr lang="en-US" altLang="zh-CN" sz="2800" dirty="0"/>
          </a:p>
        </p:txBody>
      </p:sp>
      <p:sp>
        <p:nvSpPr>
          <p:cNvPr id="7" name="P_5_AN.51_1#e104001fe.blank?pid=202340e9a&amp;color=0,0,0&amp;vpa=26&amp;vtp=1&amp;bbb=1"/>
          <p:cNvSpPr/>
          <p:nvPr/>
        </p:nvSpPr>
        <p:spPr>
          <a:xfrm>
            <a:off x="6357017" y="2446644"/>
            <a:ext cx="9350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不因</a:t>
            </a:r>
            <a:endParaRPr lang="en-US" altLang="zh-CN" sz="2800" spc="-100" dirty="0"/>
          </a:p>
        </p:txBody>
      </p:sp>
      <p:sp>
        <p:nvSpPr>
          <p:cNvPr id="8" name="P_5_AN.52_1#e104001fe.blank?pid=202340e9a&amp;color=0,0,0&amp;vpa=27&amp;vtp=1&amp;bbb=1"/>
          <p:cNvSpPr/>
          <p:nvPr/>
        </p:nvSpPr>
        <p:spPr>
          <a:xfrm>
            <a:off x="4534566" y="3721089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矢量和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835dc0b7?pid=d8eccaf2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53_1#398ca322a?htil=3&amp;pid=a835dc0b7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8050" y="1209155"/>
            <a:ext cx="3273552" cy="210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3_2#398ca322a?htil=3&amp;sp=1&amp;pid=a835dc0b7&amp;color=0,0,0&amp;vtp=1&amp;bbb=1&amp;hb=1&amp;hs=1"/>
              <p:cNvSpPr/>
              <p:nvPr/>
            </p:nvSpPr>
            <p:spPr>
              <a:xfrm>
                <a:off x="612648" y="1181724"/>
                <a:ext cx="7562088" cy="25112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例4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为直角三角形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𝑂𝑀𝑁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边上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的一点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𝑁𝑀𝑃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𝑀𝑁𝑃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垂直于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𝑀𝑁</m:t>
                    </m:r>
                  </m:oMath>
                </a14:m>
                <a:r>
                  <a:rPr lang="zh-CN" altLang="en-US" sz="2800" b="0" i="0" kern="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两点固定着两个点电荷，固定于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的是电荷量为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的负电荷。已知位于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、带正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53_2#398ca322a?htil=3&amp;sp=1&amp;pid=a835dc0b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7562088" cy="2511235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5" b="-2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54_1#398ca322a.bracket?pid=a835dc0b7&amp;color=0,0,0&amp;vpa=28&amp;vtp=1"/>
          <p:cNvSpPr/>
          <p:nvPr/>
        </p:nvSpPr>
        <p:spPr>
          <a:xfrm>
            <a:off x="9278887" y="3732403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55_1#398ca322a.choices?pid=a835dc0b7&amp;color=0,0,0&amp;vtp=1&amp;bbb=1&amp;hs=1"/>
              <p:cNvSpPr/>
              <p:nvPr/>
            </p:nvSpPr>
            <p:spPr>
              <a:xfrm>
                <a:off x="612648" y="4302125"/>
                <a:ext cx="10963656" cy="144341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6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带正电，电荷量为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带正电，电荷量为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900"/>
                  </a:lnSpc>
                  <a:tabLst>
                    <a:tab pos="558927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带负电，电荷量为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带负电，电荷量为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55_1#398ca322a.choices?pid=a835dc0b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302125"/>
                <a:ext cx="10963656" cy="1443419"/>
              </a:xfrm>
              <a:prstGeom prst="rect">
                <a:avLst/>
              </a:prstGeom>
              <a:blipFill rotWithShape="1">
                <a:blip r:embed="rId3"/>
                <a:stretch>
                  <a:fillRect l="-5" r="2" b="-11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BD.53_2#398ca322a?htil=3&amp;sp=1&amp;pid=a835dc0b7&amp;color=0,0,0&amp;vtp=1&amp;bbb=1&amp;hb=1&amp;hs=1"/>
              <p:cNvSpPr/>
              <p:nvPr/>
            </p:nvSpPr>
            <p:spPr>
              <a:xfrm>
                <a:off x="611994" y="3745738"/>
                <a:ext cx="10968012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电的试探电荷受到的库仑力沿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处点电荷(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5_BD.53_2#398ca322a?htil=3&amp;sp=1&amp;pid=a835dc0b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3745738"/>
                <a:ext cx="10968012" cy="553657"/>
              </a:xfrm>
              <a:prstGeom prst="rect">
                <a:avLst/>
              </a:prstGeom>
              <a:blipFill rotWithShape="1">
                <a:blip r:embed="rId4"/>
                <a:stretch>
                  <a:fillRect l="-4" t="-92" r="1" b="-123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6_1#398ca322a?pid=a835dc0b7&amp;color=0,0,0&amp;vtp=1&amp;bt=1&amp;bbb=1&amp;hb=1"/>
              <p:cNvSpPr/>
              <p:nvPr/>
            </p:nvSpPr>
            <p:spPr>
              <a:xfrm>
                <a:off x="612648" y="468000"/>
                <a:ext cx="10963656" cy="33237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位于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点、带正电的试探电荷受到的库仑力沿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的点电荷对试探电荷的库仑力是斥力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处的点电荷是正电荷，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间距为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间距为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间距为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∘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𝑘𝑄𝑞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𝑀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B正确，A、C、D错误。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56_1#398ca322a?pid=a835dc0b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3237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6c6a44b9?pid=a835dc0b7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总结归纳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.静电力具有力的一切性质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，静电力叠加原理实际就是力叠加原理的一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种具体表现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.静电力的合成与分解满足平行四边形定则，如图所示。</a:t>
            </a:r>
            <a:endParaRPr lang="en-US" altLang="zh-CN" sz="2800" dirty="0"/>
          </a:p>
        </p:txBody>
      </p:sp>
      <p:pic>
        <p:nvPicPr>
          <p:cNvPr id="3" name="P_5_BD#f6c6a44b9?pid=a835dc0b7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73168" y="3230885"/>
            <a:ext cx="2651760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1a5852eb?sp=1&amp;pid=a835dc0b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57_1#05e6fc399?pid=81a5852eb&amp;color=0,0,0&amp;vtp=1&amp;bbb=1&amp;hb=1"/>
              <p:cNvSpPr/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（2024广东深圳高二期中）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在边长为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的正方形的每个顶点都放置一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个电荷量为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的点电荷。如果保持它们的位置不变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，每个电荷受到其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他三个电荷的库仑力的合力大小为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（静电力常量为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57_1#05e6fc399?pid=81a5852e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blipFill rotWithShape="1">
                <a:blip r:embed="rId1"/>
                <a:stretch>
                  <a:fillRect l="-5" t="-27" r="2" b="-36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58_1#05e6fc399.bracket?pid=81a5852eb&amp;color=0,0,0&amp;vpa=29&amp;vtp=1"/>
          <p:cNvSpPr/>
          <p:nvPr/>
        </p:nvSpPr>
        <p:spPr>
          <a:xfrm>
            <a:off x="9377331" y="2417318"/>
            <a:ext cx="495300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9_1#05e6fc399.choices?pid=81a5852eb&amp;color=0,0,0&amp;vtp=1&amp;bbb=1"/>
              <p:cNvSpPr/>
              <p:nvPr/>
            </p:nvSpPr>
            <p:spPr>
              <a:xfrm>
                <a:off x="612648" y="2987675"/>
                <a:ext cx="10963656" cy="149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1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  <a:tabLst>
                    <a:tab pos="558927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17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59_1#05e6fc399.choices?pid=81a5852e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675"/>
                <a:ext cx="10963656" cy="1498600"/>
              </a:xfrm>
              <a:prstGeom prst="rect">
                <a:avLst/>
              </a:prstGeom>
              <a:blipFill rotWithShape="1">
                <a:blip r:embed="rId2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0_1#05e6fc399?pid=81a5852eb&amp;color=0,0,0&amp;vtp=1&amp;bt=1&amp;bbb=1&amp;hb=1"/>
              <p:cNvSpPr/>
              <p:nvPr/>
            </p:nvSpPr>
            <p:spPr>
              <a:xfrm>
                <a:off x="612648" y="468000"/>
                <a:ext cx="10963656" cy="3780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选定其中一个点电荷为研究对象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，其对角线上的点电荷给它的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库仑斥力为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，相邻的两个顶点处的电荷给它的库仑斥力大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，根据平行四边形定则可知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，所受的库仑力的合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7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力大小为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e>
                        </m:rad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</m:e>
                            </m:rad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e>
                        </m:d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60_1#05e6fc399?pid=81a5852e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7809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038e04565?pid=d93bc4876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1.通过库仑定律的探究过程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，体会类比在库仑定律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的建立过程中发挥的重要作用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。（科学探究）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.知道点电荷的概念和带电体看成点电荷的条件。（物理观念）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.理解库仑定律的内容、公式及适用条件。（科学思维）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.理解静电力的概念，会用库仑定律进行有关计算。（科学思维）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5daa1e10?lid=d5daa1e10&amp;cid=d5daa1e10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d5daa1e10?lid=d5daa1e10&amp;cid=d5daa1e10&amp;vtp=1&amp;bt=1&amp;bbb=1">
            <a:hlinkClick r:id="rId1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电荷之间的作用力</a:t>
            </a:r>
            <a:endParaRPr lang="en-US" altLang="zh-CN" sz="3050" dirty="0"/>
          </a:p>
        </p:txBody>
      </p:sp>
      <p:pic>
        <p:nvPicPr>
          <p:cNvPr id="4" name="C_1#目录1:d5daa1e10?lid=ab886793b&amp;cid=ab886793b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d5daa1e10?lid=ab886793b&amp;cid=ab886793b&amp;vtp=1&amp;bbb=1">
            <a:hlinkClick r:id="rId3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库仑的实验</a:t>
            </a:r>
            <a:endParaRPr lang="en-US" altLang="zh-CN" sz="3050" dirty="0"/>
          </a:p>
        </p:txBody>
      </p:sp>
      <p:pic>
        <p:nvPicPr>
          <p:cNvPr id="6" name="C_1#目录1:d5daa1e10?lid=d8eccaf22&amp;cid=d8eccaf22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d5daa1e10?lid=d8eccaf22&amp;cid=d8eccaf22&amp;vtp=1&amp;bbb=1">
            <a:hlinkClick r:id="rId4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31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静电力的计算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5daa1e10.fixed?pid=d93bc487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电荷之间的作用力</a:t>
            </a:r>
            <a:endParaRPr lang="en-US" altLang="zh-CN" sz="4000" dirty="0"/>
          </a:p>
        </p:txBody>
      </p:sp>
      <p:sp>
        <p:nvSpPr>
          <p:cNvPr id="3" name="C_3#d5daa1e10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db7ccd38d?pid=d5daa1e10&amp;color=0,0,0&amp;vtp=1&amp;bt=1&amp;bbb=1&amp;hb=1"/>
              <p:cNvSpPr/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如图所示，一带正电的物体位于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，用绝缘丝线系上带正电的相同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的小球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，分别挂在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的位置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，可观察到小球在不同位置时丝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线偏离竖直方向的角度不同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。此实验得出的结论是什么？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4_BD.1_1#db7ccd38d?pid=d5daa1e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535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3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_2#db7ccd38d?pid=d5daa1e10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2504" y="2448184"/>
            <a:ext cx="4123944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AN.2_1#db7ccd38d?pid=d5daa1e10&amp;color=0,0,0&amp;vtp=1&amp;bbb=1"/>
          <p:cNvSpPr/>
          <p:nvPr/>
        </p:nvSpPr>
        <p:spPr>
          <a:xfrm>
            <a:off x="612648" y="4861184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电荷之间作用力的大小与两电荷间的距离有关。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2bc02b84?pid=d5daa1e10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7f68a3e84?sp=1&amp;pid=62bc02b84&amp;color=0,0,0&amp;vtp=1&amp;bbb=1&amp;hb=1"/>
          <p:cNvSpPr/>
          <p:nvPr/>
        </p:nvSpPr>
        <p:spPr>
          <a:xfrm>
            <a:off x="612648" y="1181724"/>
            <a:ext cx="10963656" cy="50875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1.库仑定律的内容：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真空中两个静止点电荷之间的相互作用力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，与它们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成正比，与它们的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成反比，作用力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的方向在它们的连线上。这种电荷之间的相互作用力叫作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2.点电荷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（1）定义：把带电体看作带电的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（2）条件：带电体的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及电荷分布状况对它们之间的作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用力的影响可以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P_5_AN.3_1#7f68a3e84.blank?pid=62bc02b84&amp;color=0,0,0&amp;vpa=1&amp;vtp=1&amp;bbb=1"/>
          <p:cNvSpPr/>
          <p:nvPr/>
        </p:nvSpPr>
        <p:spPr>
          <a:xfrm>
            <a:off x="978566" y="1798944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电荷量的乘积</a:t>
            </a:r>
            <a:endParaRPr lang="en-US" altLang="zh-CN" sz="2800" dirty="0"/>
          </a:p>
        </p:txBody>
      </p:sp>
      <p:sp>
        <p:nvSpPr>
          <p:cNvPr id="8" name="P_5_AN.4_1#7f68a3e84.blank?pid=62bc02b84&amp;color=0,0,0&amp;vpa=2&amp;vtp=1&amp;bbb=1"/>
          <p:cNvSpPr/>
          <p:nvPr/>
        </p:nvSpPr>
        <p:spPr>
          <a:xfrm>
            <a:off x="6312566" y="1798944"/>
            <a:ext cx="240188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距离的二次方</a:t>
            </a:r>
            <a:endParaRPr lang="en-US" altLang="zh-CN" sz="2800" dirty="0"/>
          </a:p>
        </p:txBody>
      </p:sp>
      <p:sp>
        <p:nvSpPr>
          <p:cNvPr id="9" name="P_5_AN.5_1#7f68a3e84.blank?pid=62bc02b84&amp;color=0,0,0&amp;vpa=3&amp;vtp=1&amp;bbb=1"/>
          <p:cNvSpPr/>
          <p:nvPr/>
        </p:nvSpPr>
        <p:spPr>
          <a:xfrm>
            <a:off x="9512967" y="24466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静电力</a:t>
            </a:r>
            <a:endParaRPr lang="en-US" altLang="zh-CN" sz="2800" dirty="0"/>
          </a:p>
        </p:txBody>
      </p:sp>
      <p:sp>
        <p:nvSpPr>
          <p:cNvPr id="10" name="P_5_AN.6_1#7f68a3e84.blank?pid=62bc02b84&amp;color=0,0,0&amp;vpa=4&amp;vtp=1&amp;bbb=1"/>
          <p:cNvSpPr/>
          <p:nvPr/>
        </p:nvSpPr>
        <p:spPr>
          <a:xfrm>
            <a:off x="622967" y="30943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库仑力</a:t>
            </a:r>
            <a:endParaRPr lang="en-US" altLang="zh-CN" sz="2800" dirty="0"/>
          </a:p>
        </p:txBody>
      </p:sp>
      <p:sp>
        <p:nvSpPr>
          <p:cNvPr id="11" name="P_5_AN.7_1#7f68a3e84.blank?pid=62bc02b84&amp;color=0,0,0&amp;vpa=5&amp;vtp=1"/>
          <p:cNvSpPr/>
          <p:nvPr/>
        </p:nvSpPr>
        <p:spPr>
          <a:xfrm>
            <a:off x="5779166" y="4389744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endParaRPr lang="en-US" altLang="zh-CN" sz="2800" dirty="0"/>
          </a:p>
        </p:txBody>
      </p:sp>
      <p:sp>
        <p:nvSpPr>
          <p:cNvPr id="12" name="P_5_AN.8_1#7f68a3e84.blank?pid=62bc02b84&amp;color=0,0,0&amp;vpa=6&amp;vtp=1&amp;bbb=1"/>
          <p:cNvSpPr/>
          <p:nvPr/>
        </p:nvSpPr>
        <p:spPr>
          <a:xfrm>
            <a:off x="4001166" y="50374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形状</a:t>
            </a:r>
            <a:endParaRPr lang="en-US" altLang="zh-CN" sz="2800" dirty="0"/>
          </a:p>
        </p:txBody>
      </p:sp>
      <p:sp>
        <p:nvSpPr>
          <p:cNvPr id="13" name="P_5_AN.9_1#7f68a3e84.blank?pid=62bc02b84&amp;color=0,0,0&amp;vpa=7&amp;vtp=1&amp;bbb=1"/>
          <p:cNvSpPr/>
          <p:nvPr/>
        </p:nvSpPr>
        <p:spPr>
          <a:xfrm>
            <a:off x="5423566" y="50374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大小</a:t>
            </a:r>
            <a:endParaRPr lang="en-US" altLang="zh-CN" sz="2800" dirty="0"/>
          </a:p>
        </p:txBody>
      </p:sp>
      <p:sp>
        <p:nvSpPr>
          <p:cNvPr id="14" name="P_5_AN.10_1#7f68a3e84.blank?pid=62bc02b84&amp;color=0,0,0&amp;vpa=8&amp;vtp=1&amp;bbb=1"/>
          <p:cNvSpPr/>
          <p:nvPr/>
        </p:nvSpPr>
        <p:spPr>
          <a:xfrm>
            <a:off x="3112167" y="56641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7faf5638?pid=62bc02b8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1_1#dad5a295e?pid=67faf5638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2_1#2b099c62c?pid=dad5a295e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实验表明电荷之间的作用力一定和电荷间的距离成反比。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3_1#2b099c62c.bracket?pid=dad5a295e&amp;color=0,0,0&amp;vpa=9&amp;vtp=1"/>
          <p:cNvSpPr/>
          <p:nvPr/>
        </p:nvSpPr>
        <p:spPr>
          <a:xfrm>
            <a:off x="10808367" y="176580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14_1#2b099c62c?pid=dad5a295e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点电荷之间的作用力一定和电荷间的距离的二次方成反比。</a:t>
            </a:r>
            <a:endParaRPr lang="en-US" altLang="zh-CN" sz="2800" dirty="0"/>
          </a:p>
        </p:txBody>
      </p:sp>
      <p:sp>
        <p:nvSpPr>
          <p:cNvPr id="7" name="QT_7_BD.15_1#069ac035e?pid=dad5a295e&amp;color=0,0,0&amp;vtp=1&amp;bbb=1&amp;hb=1"/>
          <p:cNvSpPr/>
          <p:nvPr/>
        </p:nvSpPr>
        <p:spPr>
          <a:xfrm>
            <a:off x="612648" y="3030283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点电荷是一个带有电荷的点，它是实际带电体的抽象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，是一种理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想化模型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6_1#069ac035e.bracket?pid=dad5a295e&amp;color=0,0,0&amp;vpa=10&amp;vtp=1"/>
          <p:cNvSpPr/>
          <p:nvPr/>
        </p:nvSpPr>
        <p:spPr>
          <a:xfrm>
            <a:off x="2654967" y="366464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9" name="QT_7_BD.17_1#144e43bae?pid=dad5a295e&amp;color=0,0,0&amp;vtp=1&amp;bbb=1"/>
          <p:cNvSpPr/>
          <p:nvPr/>
        </p:nvSpPr>
        <p:spPr>
          <a:xfrm>
            <a:off x="612648" y="429945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球形带电体一定可以看成点电荷。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7_AN.18_1#144e43bae.bracket?pid=dad5a295e&amp;color=0,0,0&amp;vpa=11&amp;vtp=1"/>
          <p:cNvSpPr/>
          <p:nvPr/>
        </p:nvSpPr>
        <p:spPr>
          <a:xfrm>
            <a:off x="7150767" y="428612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11" name="QT_7_AS.19_1#144e43bae?pid=dad5a295e&amp;color=0,0,0&amp;vtp=1&amp;bbb=1&amp;hb=1"/>
          <p:cNvSpPr/>
          <p:nvPr/>
        </p:nvSpPr>
        <p:spPr>
          <a:xfrm>
            <a:off x="612648" y="492893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带电体能否看成点电荷，取决于带电体的形状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、大小及电荷分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布状况对它们之间的作用力的影响是否可忽略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0d2a7577f?pid=67faf5638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距离较近的两个均匀带电球体之间的作用力大小满足库仑定律吗？</a:t>
            </a:r>
            <a:endParaRPr lang="en-US" altLang="zh-CN" sz="2800" dirty="0"/>
          </a:p>
        </p:txBody>
      </p:sp>
      <p:sp>
        <p:nvSpPr>
          <p:cNvPr id="3" name="QO_6_AN.21_1#0d2a7577f?pid=67faf5638&amp;color=0,0,0&amp;vtp=1&amp;bbb=1&amp;hb=1"/>
          <p:cNvSpPr/>
          <p:nvPr/>
        </p:nvSpPr>
        <p:spPr>
          <a:xfrm>
            <a:off x="612648" y="110668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不满足，当两带电体距离较近时，不能再视为点电荷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，不满足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库仑定律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4003</Words>
  <Application>WPS 演示</Application>
  <PresentationFormat>宽屏</PresentationFormat>
  <Paragraphs>256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</cp:revision>
  <dcterms:created xsi:type="dcterms:W3CDTF">2024-05-07T07:53:00Z</dcterms:created>
  <dcterms:modified xsi:type="dcterms:W3CDTF">2024-06-19T09:02:47Z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0D8E3947886840E2B470C081BB3E5A66_12</vt:lpwstr>
  </property>
  <property fmtid="{D5CDD505-2E9C-101B-9397-08002B2CF9AE}" pid="3" name="KSOProductBuildVer">
    <vt:lpwstr>2052-12.1.0.16929</vt:lpwstr>
  </property>
</Properties>
</file>